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3" roundtripDataSignature="AMtx7mjyAPEK8GNgX6F+XrvKeyw2KCD6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BEA5535-F545-4353-B6FF-DEC0FFD9731D}">
  <a:tblStyle styleId="{BBEA5535-F545-4353-B6FF-DEC0FFD9731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F22AE4F1-97FC-4408-8D0B-00681046633F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511F85A-49D6-4A7D-9A3E-B59113879876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customschemas.google.com/relationships/presentationmetadata" Target="meta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9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8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2f789939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g112f7899398_0_18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87" name="Google Shape;87;g112f7899398_0_18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042e662a6c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g2042e662a6c_1_44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78" name="Google Shape;178;g2042e662a6c_1_44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Google Shape;188;p5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89" name="Google Shape;189;p5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0" name="Google Shape;200;p16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01" name="Google Shape;201;p16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1" name="Google Shape;211;p18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12" name="Google Shape;212;p18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2d968043e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Google Shape;222;g32d968043e6_0_0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23" name="Google Shape;223;g32d968043e6_0_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3" name="Google Shape;233;p8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34" name="Google Shape;234;p8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3" name="Google Shape;243;p9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44" name="Google Shape;244;p9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4" name="Google Shape;254;p10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55" name="Google Shape;255;p1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5" name="Google Shape;265;p11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66" name="Google Shape;266;p11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6" name="Google Shape;276;p12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77" name="Google Shape;277;p12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6c248310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g206c2483105_0_62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97" name="Google Shape;97;g206c2483105_0_62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06c2483105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7" name="Google Shape;287;g206c2483105_0_81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288" name="Google Shape;288;g206c2483105_0_81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9" name="Google Shape;299;p13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300" name="Google Shape;300;p13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06e83716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1" name="Google Shape;311;g206e837161b_0_0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312" name="Google Shape;312;g206e837161b_0_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1" name="Google Shape;321;p15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Dr. JBG3</a:t>
            </a:r>
            <a:endParaRPr/>
          </a:p>
        </p:txBody>
      </p:sp>
      <p:sp>
        <p:nvSpPr>
          <p:cNvPr id="322" name="Google Shape;322;p15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06e83711f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3" name="Google Shape;333;g206e83711f0_0_0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334" name="Google Shape;334;g206e83711f0_0_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4" name="Google Shape;344;p35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345" name="Google Shape;345;p35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2042e662a6c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5" name="Google Shape;355;g2042e662a6c_1_17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356" name="Google Shape;356;g2042e662a6c_1_17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6" name="Google Shape;366;p14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367" name="Google Shape;367;p14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206c248310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7" name="Google Shape;377;g206c2483105_0_0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378" name="Google Shape;378;g206c2483105_0_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206c2483105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8" name="Google Shape;388;g206c2483105_0_103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389" name="Google Shape;389;g206c2483105_0_103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2dc336c0c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6" name="Google Shape;106;g32dc336c0c7_0_0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07" name="Google Shape;107;g32dc336c0c7_0_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206c2483105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0" name="Google Shape;400;g206c2483105_0_93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401" name="Google Shape;401;g206c2483105_0_93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206c2483105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1" name="Google Shape;411;g206c2483105_0_115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412" name="Google Shape;412;g206c2483105_0_115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2" name="Google Shape;422;p17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423" name="Google Shape;423;p17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337a09a94c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3" name="Google Shape;433;g337a09a94c5_0_20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434" name="Google Shape;434;g337a09a94c5_0_2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4" name="Google Shape;444;p19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445" name="Google Shape;445;p19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5" name="Google Shape;455;p36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456" name="Google Shape;456;p36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3302ad504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65" name="Google Shape;465;g3302ad50468_0_0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466" name="Google Shape;466;g3302ad50468_0_0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06c2483105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Google Shape;115;g206c2483105_0_44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16" name="Google Shape;116;g206c2483105_0_44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p1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25" name="Google Shape;125;p1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Google Shape;134;p2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35" name="Google Shape;135;p2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5" name="Google Shape;145;p3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46" name="Google Shape;146;p3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6" name="Google Shape;156;p4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57" name="Google Shape;157;p4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2dc336c0c7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7" name="Google Shape;167;g32dc336c0c7_2_9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Put your notes here</a:t>
            </a:r>
            <a:endParaRPr/>
          </a:p>
        </p:txBody>
      </p:sp>
      <p:sp>
        <p:nvSpPr>
          <p:cNvPr id="168" name="Google Shape;168;g32dc336c0c7_2_9:notes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8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7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8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8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0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0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41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4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2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4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2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4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5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5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5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4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6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6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6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4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psk12.net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2f7899398_0_18"/>
          <p:cNvSpPr txBox="1"/>
          <p:nvPr/>
        </p:nvSpPr>
        <p:spPr>
          <a:xfrm>
            <a:off x="2057400" y="1676400"/>
            <a:ext cx="8534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g112f7899398_0_18"/>
          <p:cNvSpPr txBox="1"/>
          <p:nvPr/>
        </p:nvSpPr>
        <p:spPr>
          <a:xfrm>
            <a:off x="515775" y="3087575"/>
            <a:ext cx="10876800" cy="2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John B. Gordon III, Superintendent </a:t>
            </a:r>
            <a:endParaRPr sz="4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Mrs. Wendy K. Forsman, Chief Financial Officer     </a:t>
            </a:r>
            <a:endParaRPr sz="53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February 27, 2025</a:t>
            </a: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6600" b="1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-539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112f7899398_0_18"/>
          <p:cNvSpPr txBox="1"/>
          <p:nvPr/>
        </p:nvSpPr>
        <p:spPr>
          <a:xfrm>
            <a:off x="0" y="137160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Superintendent’s Proposed Budget 2025-2026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112f7899398_0_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pic>
        <p:nvPicPr>
          <p:cNvPr id="93" name="Google Shape;93;g112f7899398_0_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042e662a6c_1_44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Proposed Budget Challenges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2042e662a6c_1_4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82" name="Google Shape;182;g2042e662a6c_1_44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g2042e662a6c_1_44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4" name="Google Shape;184;g2042e662a6c_1_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85" name="Google Shape;185;g2042e662a6c_1_44"/>
          <p:cNvSpPr txBox="1"/>
          <p:nvPr/>
        </p:nvSpPr>
        <p:spPr>
          <a:xfrm>
            <a:off x="391800" y="1822302"/>
            <a:ext cx="11800200" cy="48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Governor’s Proposed Budget –minimal increase</a:t>
            </a:r>
            <a:endParaRPr sz="28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12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0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Virginia Literacy Act unfunded mandates</a:t>
            </a: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12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Governor’s All –In grant funding cliff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18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 of Transportation –Special Education </a:t>
            </a:r>
            <a:r>
              <a:rPr lang="en-US" sz="44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</a:t>
            </a:r>
            <a:r>
              <a:rPr lang="en-US" sz="32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12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80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Inflation</a:t>
            </a:r>
            <a:r>
              <a:rPr lang="en-US" sz="4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endParaRPr sz="3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"/>
          <p:cNvSpPr txBox="1"/>
          <p:nvPr/>
        </p:nvSpPr>
        <p:spPr>
          <a:xfrm>
            <a:off x="0" y="-3589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State All – In Grant ($5.8M)- Ends 6/30/25</a:t>
            </a:r>
            <a:endParaRPr sz="36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93" name="Google Shape;193;p5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5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5" name="Google Shape;19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5900"/>
            <a:ext cx="1371600" cy="1407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96" name="Google Shape;196;p5"/>
          <p:cNvSpPr txBox="1"/>
          <p:nvPr/>
        </p:nvSpPr>
        <p:spPr>
          <a:xfrm>
            <a:off x="1201012" y="2141677"/>
            <a:ext cx="10381500" cy="44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➢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Tutoring in person and virtual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➢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Saturday Academy</a:t>
            </a:r>
            <a:endParaRPr sz="4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➢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Incentives for Attendance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➢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Personnel for Attendance support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➢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Literacy Coaches and programs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➢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Summer School beyond remedial state money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Char char="➢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CANVAS –learning management system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5"/>
          <p:cNvSpPr txBox="1"/>
          <p:nvPr/>
        </p:nvSpPr>
        <p:spPr>
          <a:xfrm>
            <a:off x="262128" y="1495346"/>
            <a:ext cx="103814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Tutoring, Attendance, and Literacy: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"/>
          <p:cNvSpPr txBox="1"/>
          <p:nvPr/>
        </p:nvSpPr>
        <p:spPr>
          <a:xfrm>
            <a:off x="0" y="-3589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Unfunded Needs - Instructional</a:t>
            </a:r>
            <a:endParaRPr sz="36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205" name="Google Shape;205;p16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6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7" name="Google Shape;20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5900"/>
            <a:ext cx="1371600" cy="1407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graphicFrame>
        <p:nvGraphicFramePr>
          <p:cNvPr id="208" name="Google Shape;208;p16"/>
          <p:cNvGraphicFramePr/>
          <p:nvPr/>
        </p:nvGraphicFramePr>
        <p:xfrm>
          <a:off x="1252728" y="1623060"/>
          <a:ext cx="10780775" cy="4480630"/>
        </p:xfrm>
        <a:graphic>
          <a:graphicData uri="http://schemas.openxmlformats.org/drawingml/2006/table">
            <a:tbl>
              <a:tblPr firstRow="1" bandRow="1">
                <a:noFill/>
                <a:tableStyleId>{BBEA5535-F545-4353-B6FF-DEC0FFD9731D}</a:tableStyleId>
              </a:tblPr>
              <a:tblGrid>
                <a:gridCol w="7735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Virtual Instruction/Tutoring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$1,200,000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Additional ELL Teachers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     254,508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Additional Teachers (MS and HS)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     254,508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Additional Teacher Assistants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     160,000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Additional School Counselors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     217,240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Science Specialist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     125,000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Additional Pre-K Classroom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strike="noStrike" cap="none"/>
                        <a:t>     184,836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8"/>
          <p:cNvSpPr txBox="1"/>
          <p:nvPr/>
        </p:nvSpPr>
        <p:spPr>
          <a:xfrm>
            <a:off x="0" y="-3589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Unfunded Needs – other </a:t>
            </a:r>
            <a:endParaRPr sz="36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216" name="Google Shape;216;p18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8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8" name="Google Shape;218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graphicFrame>
        <p:nvGraphicFramePr>
          <p:cNvPr id="219" name="Google Shape;219;p18"/>
          <p:cNvGraphicFramePr/>
          <p:nvPr/>
        </p:nvGraphicFramePr>
        <p:xfrm>
          <a:off x="530352" y="1713222"/>
          <a:ext cx="10981950" cy="3749100"/>
        </p:xfrm>
        <a:graphic>
          <a:graphicData uri="http://schemas.openxmlformats.org/drawingml/2006/table">
            <a:tbl>
              <a:tblPr firstRow="1" bandRow="1">
                <a:noFill/>
                <a:tableStyleId>{BBEA5535-F545-4353-B6FF-DEC0FFD9731D}</a:tableStyleId>
              </a:tblPr>
              <a:tblGrid>
                <a:gridCol w="811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Middle School Baseball/Softball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$1,200,000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Additional Clerical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          36,852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Additional ITRTs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          84,836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Computer/Telephone replacement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        350,000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Replacement Copiers/desks/buses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     2,500,000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Increasing maintenance aging schools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500" u="none" strike="noStrike" cap="none"/>
                        <a:t>     1,000,000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2d968043e6_0_0"/>
          <p:cNvSpPr txBox="1"/>
          <p:nvPr/>
        </p:nvSpPr>
        <p:spPr>
          <a:xfrm>
            <a:off x="0" y="-3589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Unfunded Needs</a:t>
            </a:r>
            <a:endParaRPr sz="36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g32d968043e6_0_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227" name="Google Shape;227;g32d968043e6_0_0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g32d968043e6_0_0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9" name="Google Shape;229;g32d968043e6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230" name="Google Shape;230;g32d968043e6_0_0"/>
          <p:cNvSpPr txBox="1"/>
          <p:nvPr/>
        </p:nvSpPr>
        <p:spPr>
          <a:xfrm>
            <a:off x="564525" y="1643200"/>
            <a:ext cx="11242800" cy="49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0"/>
              <a:buFont typeface="Arial"/>
              <a:buNone/>
            </a:pPr>
            <a:r>
              <a:rPr lang="en-US" sz="7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 Unfunded needs</a:t>
            </a:r>
            <a:endParaRPr sz="7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0"/>
              <a:buFont typeface="Arial"/>
              <a:buNone/>
            </a:pPr>
            <a:endParaRPr sz="7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0"/>
              <a:buFont typeface="Arial"/>
              <a:buNone/>
            </a:pPr>
            <a:r>
              <a:rPr lang="en-US" sz="7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$7,567,780</a:t>
            </a:r>
            <a:endParaRPr sz="7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</a:pPr>
            <a:endParaRPr sz="5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8"/>
          <p:cNvSpPr txBox="1"/>
          <p:nvPr/>
        </p:nvSpPr>
        <p:spPr>
          <a:xfrm>
            <a:off x="2020824" y="1636981"/>
            <a:ext cx="8534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8"/>
          <p:cNvSpPr txBox="1"/>
          <p:nvPr/>
        </p:nvSpPr>
        <p:spPr>
          <a:xfrm>
            <a:off x="922425" y="2192925"/>
            <a:ext cx="10950900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4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Wendy K. Forsman, Chief Financial Office</a:t>
            </a:r>
            <a:r>
              <a:rPr lang="en-US" sz="4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 </a:t>
            </a:r>
            <a:endParaRPr sz="55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6800" b="1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5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-539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8"/>
          <p:cNvSpPr txBox="1"/>
          <p:nvPr/>
        </p:nvSpPr>
        <p:spPr>
          <a:xfrm>
            <a:off x="1371600" y="-9144"/>
            <a:ext cx="10820400" cy="1170432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Proposed Budget Structure </a:t>
            </a:r>
            <a:endParaRPr sz="5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pic>
        <p:nvPicPr>
          <p:cNvPr id="240" name="Google Shape;24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9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Structure of the Budget Book</a:t>
            </a:r>
            <a:endParaRPr sz="4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248" name="Google Shape;248;p9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9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0" name="Google Shape;25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251" name="Google Shape;251;p9"/>
          <p:cNvSpPr txBox="1"/>
          <p:nvPr/>
        </p:nvSpPr>
        <p:spPr>
          <a:xfrm>
            <a:off x="1371600" y="1789457"/>
            <a:ext cx="10469880" cy="400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Organizational Information and Legal requirements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Executive Summary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Expenditures by Program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Glossary of terms </a:t>
            </a: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0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Structure of the Budget Book</a:t>
            </a:r>
            <a:endParaRPr sz="4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259" name="Google Shape;259;p10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0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1" name="Google Shape;26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262" name="Google Shape;262;p10"/>
          <p:cNvSpPr txBox="1"/>
          <p:nvPr/>
        </p:nvSpPr>
        <p:spPr>
          <a:xfrm>
            <a:off x="539496" y="1564284"/>
            <a:ext cx="11588400" cy="42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Noto Sans Symbols"/>
              <a:buChar char="⮚"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Titles on Program Pages indicate the </a:t>
            </a:r>
            <a:r>
              <a:rPr lang="en-US" sz="3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 categories</a:t>
            </a: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defined by the state </a:t>
            </a: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Noto Sans Symbols"/>
              <a:buChar char="⮚"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expenditures are placed in the program/expenditure category state defined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Noto Sans Symbols"/>
              <a:buChar char="⮚"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Certain Programs are further broken down by level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Noto Sans Symbols"/>
              <a:buChar char="⮚"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Non-Departmental Items are allocated </a:t>
            </a:r>
            <a:r>
              <a:rPr lang="en-US" sz="3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AFTER </a:t>
            </a: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expensed each year 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1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Structure of the Budget Book</a:t>
            </a:r>
            <a:endParaRPr sz="4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270" name="Google Shape;270;p11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1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2" name="Google Shape;27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273" name="Google Shape;273;p11"/>
          <p:cNvSpPr txBox="1"/>
          <p:nvPr/>
        </p:nvSpPr>
        <p:spPr>
          <a:xfrm>
            <a:off x="1069848" y="1664208"/>
            <a:ext cx="10569893" cy="5016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COLUMNS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ACTUAL 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2023-2024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lang="en-US" sz="4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REVISED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2024-2025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</a:t>
            </a:r>
            <a:r>
              <a:rPr lang="en-US" sz="4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PROPOSED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2025-2026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% INC/DECR	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2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Structure of the Budget Book</a:t>
            </a:r>
            <a:endParaRPr sz="4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281" name="Google Shape;281;p12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2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3" name="Google Shape;28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284" name="Google Shape;284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1599" y="1562925"/>
            <a:ext cx="9634701" cy="475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6c2483105_0_62"/>
          <p:cNvSpPr txBox="1"/>
          <p:nvPr/>
        </p:nvSpPr>
        <p:spPr>
          <a:xfrm>
            <a:off x="2057400" y="1676400"/>
            <a:ext cx="909828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06c2483105_0_62"/>
          <p:cNvSpPr txBox="1"/>
          <p:nvPr/>
        </p:nvSpPr>
        <p:spPr>
          <a:xfrm>
            <a:off x="1271016" y="1676400"/>
            <a:ext cx="10430400" cy="44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603375" marR="0" lvl="3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 Timeline: Process and Input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03375" marR="0" lvl="3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Strategic Plan 2028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03375" marR="0" lvl="3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Proposed Budget Challenges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03375" marR="0" lvl="3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Unfunded Needs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03375" marR="0" lvl="3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 of the Budget Book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03375" marR="0" lvl="3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Proposed Budget by Category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03375" marR="0" lvl="3" indent="-107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4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06c2483105_0_62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06c2483105_0_6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pic>
        <p:nvPicPr>
          <p:cNvPr id="103" name="Google Shape;103;g206c2483105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06c2483105_0_81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Structure of the Budget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06c2483105_0_8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292" name="Google Shape;292;g206c2483105_0_81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206c2483105_0_81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4" name="Google Shape;294;g206c2483105_0_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295" name="Google Shape;295;g206c2483105_0_81"/>
          <p:cNvSpPr txBox="1"/>
          <p:nvPr/>
        </p:nvSpPr>
        <p:spPr>
          <a:xfrm>
            <a:off x="1617250" y="6027450"/>
            <a:ext cx="90384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7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Compensation and Benefits 84.01% of Total Operating Budget</a:t>
            </a:r>
            <a:r>
              <a:rPr lang="en-US" sz="2300" b="1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300" b="1" i="0" u="none" strike="noStrike" cap="none">
              <a:solidFill>
                <a:srgbClr val="170FB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6" name="Google Shape;296;g206c2483105_0_8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804" y="1510871"/>
            <a:ext cx="6721115" cy="45165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3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2025-2026 Proposed Budget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304" name="Google Shape;304;p13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3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6" name="Google Shape;30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graphicFrame>
        <p:nvGraphicFramePr>
          <p:cNvPr id="307" name="Google Shape;307;p13"/>
          <p:cNvGraphicFramePr/>
          <p:nvPr/>
        </p:nvGraphicFramePr>
        <p:xfrm>
          <a:off x="713232" y="2171423"/>
          <a:ext cx="11036800" cy="2804200"/>
        </p:xfrm>
        <a:graphic>
          <a:graphicData uri="http://schemas.openxmlformats.org/drawingml/2006/table">
            <a:tbl>
              <a:tblPr firstRow="1" bandRow="1">
                <a:noFill/>
                <a:tableStyleId>{BBEA5535-F545-4353-B6FF-DEC0FFD9731D}</a:tableStyleId>
              </a:tblPr>
              <a:tblGrid>
                <a:gridCol w="719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u="none" strike="noStrike" cap="none"/>
                        <a:t>Total Operating Budget </a:t>
                      </a:r>
                      <a:endParaRPr sz="4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u="none" strike="noStrike" cap="none"/>
                        <a:t>$214,179,255</a:t>
                      </a:r>
                      <a:endParaRPr sz="4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u="none" strike="noStrike" cap="none"/>
                        <a:t>Salary and Benefits </a:t>
                      </a:r>
                      <a:endParaRPr sz="4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u="sng" strike="noStrike" cap="none"/>
                        <a:t>  179,919,762</a:t>
                      </a:r>
                      <a:endParaRPr sz="4000" b="1" u="sng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Operating Costs Budget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b="1" u="none" strike="noStrike" cap="none"/>
                        <a:t>    34,259,493</a:t>
                      </a:r>
                      <a:endParaRPr sz="4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endParaRPr sz="4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endParaRPr sz="4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8" name="Google Shape;308;p13"/>
          <p:cNvSpPr txBox="1"/>
          <p:nvPr/>
        </p:nvSpPr>
        <p:spPr>
          <a:xfrm>
            <a:off x="4436364" y="4997215"/>
            <a:ext cx="471830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16% of Budget</a:t>
            </a:r>
            <a:r>
              <a:rPr lang="en-US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06e837161b_0_0"/>
          <p:cNvSpPr txBox="1"/>
          <p:nvPr/>
        </p:nvSpPr>
        <p:spPr>
          <a:xfrm>
            <a:off x="2057400" y="1676400"/>
            <a:ext cx="8534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g206e837161b_0_0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</a:t>
            </a:r>
            <a:r>
              <a:rPr lang="en-US"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2025-2026 Superintendent’s Proposed Budget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g206e837161b_0_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pic>
        <p:nvPicPr>
          <p:cNvPr id="317" name="Google Shape;317;g206e837161b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graphicFrame>
        <p:nvGraphicFramePr>
          <p:cNvPr id="318" name="Google Shape;318;g206e837161b_0_0"/>
          <p:cNvGraphicFramePr/>
          <p:nvPr/>
        </p:nvGraphicFramePr>
        <p:xfrm>
          <a:off x="582906" y="1615530"/>
          <a:ext cx="11187750" cy="3626940"/>
        </p:xfrm>
        <a:graphic>
          <a:graphicData uri="http://schemas.openxmlformats.org/drawingml/2006/table">
            <a:tbl>
              <a:tblPr>
                <a:noFill/>
                <a:tableStyleId>{BBEA5535-F545-4353-B6FF-DEC0FFD9731D}</a:tableStyleId>
              </a:tblPr>
              <a:tblGrid>
                <a:gridCol w="271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7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strike="noStrike" cap="none"/>
                        <a:t>2023-2024 </a:t>
                      </a:r>
                      <a:endParaRPr sz="25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strike="noStrike" cap="none"/>
                        <a:t>Actual </a:t>
                      </a:r>
                      <a:endParaRPr sz="2500" b="1" u="none" strike="noStrike" cap="none">
                        <a:solidFill>
                          <a:srgbClr val="170FBB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strike="noStrike" cap="none"/>
                        <a:t>2024-2025 </a:t>
                      </a:r>
                      <a:endParaRPr sz="25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strike="noStrike" cap="none"/>
                        <a:t>Revised</a:t>
                      </a:r>
                      <a:endParaRPr sz="2500" b="1" u="none" strike="noStrike" cap="none">
                        <a:solidFill>
                          <a:srgbClr val="170FBB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strike="noStrike" cap="none"/>
                        <a:t>2025-2026 </a:t>
                      </a:r>
                      <a:endParaRPr sz="25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strike="noStrike" cap="none"/>
                        <a:t>Proposed </a:t>
                      </a:r>
                      <a:endParaRPr sz="2500" b="1" u="none" strike="noStrike" cap="none">
                        <a:solidFill>
                          <a:srgbClr val="170FBB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%</a:t>
                      </a:r>
                      <a:endParaRPr sz="18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Inc./(Decr.)</a:t>
                      </a:r>
                      <a:endParaRPr sz="1800" b="1" u="none" strike="noStrike" cap="none">
                        <a:solidFill>
                          <a:srgbClr val="170FBB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/>
                        <a:t>Expenses </a:t>
                      </a:r>
                      <a:r>
                        <a:rPr lang="en-US" sz="1600" u="none" strike="noStrike" cap="none"/>
                        <a:t>By Fund: </a:t>
                      </a:r>
                      <a:endParaRPr sz="16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Operating Fund</a:t>
                      </a:r>
                      <a:endParaRPr sz="19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$187,503,293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$204,027,374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$214,179,255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4.98%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Grants Fund </a:t>
                      </a:r>
                      <a:endParaRPr sz="19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34,024,881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34,220,000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20,015,000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-41.51%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900" u="none" strike="noStrike" cap="none"/>
                        <a:t>Food Services Fund </a:t>
                      </a:r>
                      <a:endParaRPr sz="19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</a:t>
                      </a:r>
                      <a:r>
                        <a:rPr lang="en-US" sz="2400" u="sng" strike="noStrike" cap="none"/>
                        <a:t>10,015,734</a:t>
                      </a:r>
                      <a:endParaRPr sz="2400" u="sng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</a:t>
                      </a:r>
                      <a:r>
                        <a:rPr lang="en-US" sz="2400" u="sng" strike="noStrike" cap="none"/>
                        <a:t>10,341,554</a:t>
                      </a:r>
                      <a:endParaRPr sz="2400" u="sng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 </a:t>
                      </a:r>
                      <a:r>
                        <a:rPr lang="en-US" sz="2400" u="sng" strike="noStrike" cap="none"/>
                        <a:t>10,359,819</a:t>
                      </a:r>
                      <a:endParaRPr sz="2400" u="sng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  0.18%  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Total</a:t>
                      </a:r>
                      <a:r>
                        <a:rPr lang="en-US" sz="1400" u="none" strike="noStrike" cap="none"/>
                        <a:t> </a:t>
                      </a: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/>
                        <a:t>$231,543,908</a:t>
                      </a:r>
                      <a:endParaRPr sz="26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/>
                        <a:t>$248,588,928</a:t>
                      </a:r>
                      <a:endParaRPr sz="26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/>
                        <a:t>$244,554,074</a:t>
                      </a:r>
                      <a:endParaRPr sz="2600" b="1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/>
                        <a:t>  -1.62%</a:t>
                      </a:r>
                      <a:endParaRPr sz="2600" b="1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5"/>
          <p:cNvSpPr txBox="1"/>
          <p:nvPr/>
        </p:nvSpPr>
        <p:spPr>
          <a:xfrm>
            <a:off x="2057400" y="1676400"/>
            <a:ext cx="83058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5"/>
          <p:cNvSpPr txBox="1"/>
          <p:nvPr/>
        </p:nvSpPr>
        <p:spPr>
          <a:xfrm>
            <a:off x="82296" y="1586100"/>
            <a:ext cx="12088500" cy="42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3038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State mandated</a:t>
            </a: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3% raise </a:t>
            </a: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3038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48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3038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Superintendent’s Proposed Budget: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3038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	     3% -3.5% based on experience step</a:t>
            </a:r>
            <a:endParaRPr sz="48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3038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48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3038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2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*Note: Employees at the top of the scale will receive COLA portion only </a:t>
            </a:r>
            <a:endParaRPr sz="28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15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Teachers/Support Staff/Bus Drivers</a:t>
            </a:r>
            <a:endParaRPr sz="5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328" name="Google Shape;328;p15"/>
          <p:cNvSpPr txBox="1"/>
          <p:nvPr/>
        </p:nvSpPr>
        <p:spPr>
          <a:xfrm>
            <a:off x="5728716" y="3753612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5"/>
          <p:cNvSpPr txBox="1"/>
          <p:nvPr/>
        </p:nvSpPr>
        <p:spPr>
          <a:xfrm>
            <a:off x="5728716" y="3753612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0" name="Google Shape;33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06e83711f0_0_0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Additional Positions: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g206e83711f0_0_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338" name="Google Shape;338;g206e83711f0_0_0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g206e83711f0_0_0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0" name="Google Shape;340;g206e83711f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graphicFrame>
        <p:nvGraphicFramePr>
          <p:cNvPr id="341" name="Google Shape;341;g206e83711f0_0_0"/>
          <p:cNvGraphicFramePr/>
          <p:nvPr/>
        </p:nvGraphicFramePr>
        <p:xfrm>
          <a:off x="685800" y="1820926"/>
          <a:ext cx="11192250" cy="3810050"/>
        </p:xfrm>
        <a:graphic>
          <a:graphicData uri="http://schemas.openxmlformats.org/drawingml/2006/table">
            <a:tbl>
              <a:tblPr firstRow="1" bandRow="1">
                <a:noFill/>
                <a:tableStyleId>{BBEA5535-F545-4353-B6FF-DEC0FFD9731D}</a:tableStyleId>
              </a:tblPr>
              <a:tblGrid>
                <a:gridCol w="955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6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ELL Teachers, Academic Coach, Reading Specialist</a:t>
                      </a:r>
                      <a:endParaRPr sz="3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  5.00</a:t>
                      </a:r>
                      <a:endParaRPr sz="3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Staffing Specialist –HR</a:t>
                      </a:r>
                      <a:endParaRPr sz="3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  1.00</a:t>
                      </a:r>
                      <a:endParaRPr sz="3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Custodial Vacancies (contracted)</a:t>
                      </a:r>
                      <a:endParaRPr sz="3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 (5.00)</a:t>
                      </a:r>
                      <a:endParaRPr sz="3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P/T Reduction </a:t>
                      </a:r>
                      <a:endParaRPr sz="3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sng" strike="noStrike" cap="none"/>
                        <a:t> (0.60)</a:t>
                      </a:r>
                      <a:r>
                        <a:rPr lang="en-US" sz="3600" u="none" strike="noStrike" cap="none"/>
                        <a:t> </a:t>
                      </a:r>
                      <a:endParaRPr sz="3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           </a:t>
                      </a:r>
                      <a:r>
                        <a:rPr lang="en-US" sz="3600" b="1" u="none" strike="noStrike" cap="none"/>
                        <a:t>Net Total Positions Added </a:t>
                      </a:r>
                      <a:endParaRPr sz="36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lang="en-US" sz="4000" u="none" strike="noStrike" cap="none"/>
                        <a:t>  </a:t>
                      </a:r>
                      <a:r>
                        <a:rPr lang="en-US" sz="4000" b="1" u="none" strike="noStrike" cap="none"/>
                        <a:t>0.40 </a:t>
                      </a:r>
                      <a:endParaRPr sz="4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5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2025-2026 Governor’s Proposed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3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349" name="Google Shape;349;p35"/>
          <p:cNvSpPr txBox="1"/>
          <p:nvPr/>
        </p:nvSpPr>
        <p:spPr>
          <a:xfrm>
            <a:off x="5728716" y="3753612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5"/>
          <p:cNvSpPr txBox="1"/>
          <p:nvPr/>
        </p:nvSpPr>
        <p:spPr>
          <a:xfrm>
            <a:off x="5728716" y="3753612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1" name="Google Shape;351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352" name="Google Shape;352;p35"/>
          <p:cNvSpPr txBox="1"/>
          <p:nvPr/>
        </p:nvSpPr>
        <p:spPr>
          <a:xfrm>
            <a:off x="1827851" y="1824976"/>
            <a:ext cx="9372000" cy="4077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Governor Proposed Budget:</a:t>
            </a: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6700" b="1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$3,208,761</a:t>
            </a:r>
            <a:endParaRPr sz="4800" b="1" i="0" u="none" strike="noStrike" cap="none">
              <a:solidFill>
                <a:srgbClr val="170FB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2042e662a6c_1_17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2025-2026 City Request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2042e662a6c_1_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360" name="Google Shape;360;g2042e662a6c_1_17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g2042e662a6c_1_17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2" name="Google Shape;362;g2042e662a6c_1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363" name="Google Shape;363;g2042e662a6c_1_17"/>
          <p:cNvSpPr txBox="1"/>
          <p:nvPr/>
        </p:nvSpPr>
        <p:spPr>
          <a:xfrm>
            <a:off x="1105000" y="1429903"/>
            <a:ext cx="10477500" cy="46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City Investment request for additional: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 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Safety, Security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   Student Achievement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 Increased costs of operations </a:t>
            </a: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14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5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US" sz="6600" b="1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$7,000,000 </a:t>
            </a:r>
            <a:endParaRPr sz="5400" b="1" i="0" u="none" strike="noStrike" cap="none">
              <a:solidFill>
                <a:srgbClr val="170FB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Total City Funding of $82,332,201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14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2025-2026 City/State Breakdown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371" name="Google Shape;371;p14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14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3" name="Google Shape;37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graphicFrame>
        <p:nvGraphicFramePr>
          <p:cNvPr id="374" name="Google Shape;374;p14"/>
          <p:cNvGraphicFramePr/>
          <p:nvPr/>
        </p:nvGraphicFramePr>
        <p:xfrm>
          <a:off x="1554480" y="1371600"/>
          <a:ext cx="9262875" cy="5366050"/>
        </p:xfrm>
        <a:graphic>
          <a:graphicData uri="http://schemas.openxmlformats.org/drawingml/2006/table">
            <a:tbl>
              <a:tblPr>
                <a:noFill/>
                <a:tableStyleId>{0511F85A-49D6-4A7D-9A3E-B59113879876}</a:tableStyleId>
              </a:tblPr>
              <a:tblGrid>
                <a:gridCol w="625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sng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Increased Cost: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sng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State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sng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Local 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Raise 3%-3.5%, state mandate, HR Recruiting Specialist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$2,326,090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$3,379,274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Academic Coach – KFMS and Reading Coach –FBES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184,740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ELL Teachers (3)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254,508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9,600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 Literacy Act Compliance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63,312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546,639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Dual Enrollment increased costs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19,000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Saturday Academy (grant funding ending)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200,000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Summer School (grant funding ending)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</a:t>
                      </a: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</a:t>
                      </a:r>
                      <a:r>
                        <a:rPr lang="en-U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Before and After Tutoring (grant funding ending)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500,000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Reduced Regional Tuition and TRAEP (state reducing annually)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(138,430)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178,430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Software -VLA, IXL Reading/Math and Increased costs software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281,647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Athletic Trainers Dedicated each HS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120,000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 Additional SRO's 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862,500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Zero Eyes Security 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100,000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Private Carriers - McKinney Vento and Special Education 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150,000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Cost of parts - Transportation (aging fleet)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175,000</a:t>
                      </a:r>
                      <a:endParaRPr sz="1400" u="none" strike="noStrike" cap="none" dirty="0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3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Net of Increased cost of operations (purchase contracts, maintenance contracts, travel/training, materials) due to inflation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457,850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254,700</a:t>
                      </a:r>
                      <a:endParaRPr sz="1400" u="none" strike="noStrike" cap="none" dirty="0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Legal services - Attorney 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sng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38,470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 Totals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$3,208,761</a:t>
                      </a:r>
                      <a:endParaRPr sz="1400" u="none" strike="noStrike" cap="none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$7,000,000</a:t>
                      </a:r>
                      <a:endParaRPr sz="1400" u="none" strike="noStrike" cap="none" dirty="0"/>
                    </a:p>
                  </a:txBody>
                  <a:tcPr marL="19325" marR="19325" marT="12875" marB="12875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06c2483105_0_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381" name="Google Shape;381;g206c2483105_0_0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g206c2483105_0_0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3" name="Google Shape;383;g206c2483105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2133600" cy="2133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384" name="Google Shape;384;g206c2483105_0_0"/>
          <p:cNvSpPr txBox="1"/>
          <p:nvPr/>
        </p:nvSpPr>
        <p:spPr>
          <a:xfrm>
            <a:off x="163775" y="2200725"/>
            <a:ext cx="3797700" cy="7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lang="en-US" sz="3700" b="0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Operating Fund </a:t>
            </a:r>
            <a:endParaRPr sz="3700" b="0" i="0" u="none" strike="noStrike" cap="none">
              <a:solidFill>
                <a:srgbClr val="170FB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5" name="Google Shape;385;g206c2483105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9536" y="502920"/>
            <a:ext cx="12125335" cy="56509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206c2483105_0_103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2025-2026 Proposed Budget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g206c2483105_0_10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393" name="Google Shape;393;g206c2483105_0_103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g206c2483105_0_103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95" name="Google Shape;395;g206c2483105_0_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396" name="Google Shape;396;g206c2483105_0_103"/>
          <p:cNvSpPr txBox="1"/>
          <p:nvPr/>
        </p:nvSpPr>
        <p:spPr>
          <a:xfrm>
            <a:off x="59961" y="1371600"/>
            <a:ext cx="1668256" cy="1231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3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All Funds</a:t>
            </a:r>
            <a:endParaRPr sz="3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97" name="Google Shape;397;g206c2483105_0_10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74729" y="1496114"/>
            <a:ext cx="8042541" cy="5253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2dc336c0c7_0_0"/>
          <p:cNvSpPr txBox="1"/>
          <p:nvPr/>
        </p:nvSpPr>
        <p:spPr>
          <a:xfrm>
            <a:off x="2057400" y="1676400"/>
            <a:ext cx="8534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32dc336c0c7_0_0"/>
          <p:cNvSpPr txBox="1"/>
          <p:nvPr/>
        </p:nvSpPr>
        <p:spPr>
          <a:xfrm>
            <a:off x="124700" y="1455250"/>
            <a:ext cx="11956500" cy="54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39825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Administrators - September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39825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3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Staff/Board </a:t>
            </a: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September/October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1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Stakeholders - December and March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1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Directors/Coordinators - November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1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Superintendent/Chiefs - December/January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School Board Members - February/March</a:t>
            </a:r>
            <a:r>
              <a:rPr lang="en-US" sz="4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sz="4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-539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32dc336c0c7_0_0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Budget Process Overview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g32dc336c0c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206c2483105_0_93"/>
          <p:cNvSpPr txBox="1"/>
          <p:nvPr/>
        </p:nvSpPr>
        <p:spPr>
          <a:xfrm>
            <a:off x="563896" y="1537962"/>
            <a:ext cx="1154884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Raise 3%-3.5%	                  $5,705,36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Additional Positions                 564,24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Non-Regular Day Programs     9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45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Subs/Part time/Stipends net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5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125,420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4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Compensation Increase     $7,340,460</a:t>
            </a:r>
            <a:endParaRPr sz="5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206c2483105_0_93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Compensation Investments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206c2483105_0_9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406" name="Google Shape;406;g206c2483105_0_93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g206c2483105_0_93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8" name="Google Shape;408;g206c2483105_0_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206c2483105_0_115"/>
          <p:cNvSpPr txBox="1"/>
          <p:nvPr/>
        </p:nvSpPr>
        <p:spPr>
          <a:xfrm>
            <a:off x="672075" y="1650887"/>
            <a:ext cx="113325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SRO’s and Zero Eyes                 $962,500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Textbooks(</a:t>
            </a:r>
            <a:r>
              <a:rPr lang="en-US" sz="5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Literacy Act)        455,000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Utilities/Insurance    			   422,132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Software increases/add on     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296,584</a:t>
            </a: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Vehicle Parts                                175,000</a:t>
            </a: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g206c2483105_0_115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Operational Increases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g206c2483105_0_1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417" name="Google Shape;417;g206c2483105_0_115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g206c2483105_0_115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9" name="Google Shape;419;g206c2483105_0_1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17"/>
          <p:cNvSpPr txBox="1"/>
          <p:nvPr/>
        </p:nvSpPr>
        <p:spPr>
          <a:xfrm>
            <a:off x="568450" y="1463675"/>
            <a:ext cx="11539800" cy="53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Private Carriers 					  150,000</a:t>
            </a: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Athletic Trainers/Officials      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122,000</a:t>
            </a: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Match Grants 		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Joint Operations Payments     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40,000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54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17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Operational Increases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428" name="Google Shape;428;p17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17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0" name="Google Shape;430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337a09a94c5_0_20"/>
          <p:cNvSpPr txBox="1"/>
          <p:nvPr/>
        </p:nvSpPr>
        <p:spPr>
          <a:xfrm>
            <a:off x="626675" y="1463687"/>
            <a:ext cx="113325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Legal Services contracted	         </a:t>
            </a:r>
            <a:r>
              <a:rPr lang="en-US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38,470</a:t>
            </a: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Dual Enrollment Fees                    19,000</a:t>
            </a:r>
            <a:r>
              <a:rPr lang="en-US" sz="5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Operational </a:t>
            </a:r>
            <a:r>
              <a:rPr lang="en-US" sz="5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NET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		   </a:t>
            </a:r>
            <a:r>
              <a:rPr lang="en-US" sz="5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5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30,735</a:t>
            </a:r>
            <a:endParaRPr sz="1400" b="0" i="0" u="sng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Operational Costs Increase  $2,811,421</a:t>
            </a:r>
            <a:endParaRPr sz="5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g337a09a94c5_0_20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Operational Increases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g337a09a94c5_0_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439" name="Google Shape;439;g337a09a94c5_0_20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g337a09a94c5_0_20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41" name="Google Shape;441;g337a09a94c5_0_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19"/>
          <p:cNvSpPr txBox="1"/>
          <p:nvPr/>
        </p:nvSpPr>
        <p:spPr>
          <a:xfrm>
            <a:off x="1144716" y="1647900"/>
            <a:ext cx="10596180" cy="52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Personnel      $7,340,460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Operational     </a:t>
            </a:r>
            <a:r>
              <a:rPr lang="en-US" sz="80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2,811,421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8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Total             $10,151,881</a:t>
            </a:r>
            <a:endParaRPr sz="80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54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54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19"/>
          <p:cNvSpPr txBox="1"/>
          <p:nvPr/>
        </p:nvSpPr>
        <p:spPr>
          <a:xfrm>
            <a:off x="59961" y="0"/>
            <a:ext cx="1213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Total Investment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sp>
        <p:nvSpPr>
          <p:cNvPr id="450" name="Google Shape;450;p19"/>
          <p:cNvSpPr txBox="1"/>
          <p:nvPr/>
        </p:nvSpPr>
        <p:spPr>
          <a:xfrm>
            <a:off x="57287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19"/>
          <p:cNvSpPr txBox="1"/>
          <p:nvPr/>
        </p:nvSpPr>
        <p:spPr>
          <a:xfrm>
            <a:off x="5881116" y="3753612"/>
            <a:ext cx="914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2" name="Google Shape;45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6"/>
          <p:cNvSpPr txBox="1"/>
          <p:nvPr/>
        </p:nvSpPr>
        <p:spPr>
          <a:xfrm>
            <a:off x="0" y="266700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3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sp>
        <p:nvSpPr>
          <p:cNvPr id="460" name="Google Shape;460;p36"/>
          <p:cNvSpPr txBox="1"/>
          <p:nvPr/>
        </p:nvSpPr>
        <p:spPr>
          <a:xfrm>
            <a:off x="5728716" y="3753612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36"/>
          <p:cNvSpPr txBox="1"/>
          <p:nvPr/>
        </p:nvSpPr>
        <p:spPr>
          <a:xfrm>
            <a:off x="5728716" y="3753612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62" name="Google Shape;462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2133600" cy="2133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8D6566-555F-406F-96DD-EF17F9E0960E}"/>
              </a:ext>
            </a:extLst>
          </p:cNvPr>
          <p:cNvSpPr txBox="1"/>
          <p:nvPr/>
        </p:nvSpPr>
        <p:spPr>
          <a:xfrm>
            <a:off x="365760" y="4572000"/>
            <a:ext cx="11494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Ask a Budget Question located on the SPS website under Finance Department at </a:t>
            </a:r>
            <a:r>
              <a:rPr lang="en-US" sz="2400" dirty="0">
                <a:hlinkClick r:id="rId4"/>
              </a:rPr>
              <a:t>www.spsk12.net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3302ad50468_0_0"/>
          <p:cNvSpPr txBox="1"/>
          <p:nvPr/>
        </p:nvSpPr>
        <p:spPr>
          <a:xfrm>
            <a:off x="2057400" y="1676400"/>
            <a:ext cx="8534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g3302ad50468_0_0"/>
          <p:cNvSpPr txBox="1"/>
          <p:nvPr/>
        </p:nvSpPr>
        <p:spPr>
          <a:xfrm>
            <a:off x="515775" y="3087575"/>
            <a:ext cx="10876800" cy="2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John B. Gordon III, Superintendent </a:t>
            </a:r>
            <a:endParaRPr sz="4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Mrs. Wendy K. Forsman, Chief Financial Officer     </a:t>
            </a:r>
            <a:endParaRPr sz="53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28950" marR="0" lvl="3" indent="-2971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February 27, 2025</a:t>
            </a: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6600" b="1" i="0" u="none" strike="noStrike" cap="none">
                <a:solidFill>
                  <a:srgbClr val="170FBB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-539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g3302ad50468_0_0"/>
          <p:cNvSpPr txBox="1"/>
          <p:nvPr/>
        </p:nvSpPr>
        <p:spPr>
          <a:xfrm>
            <a:off x="0" y="137160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Superintendent’s Proposed Budget 2025-2026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g3302ad50468_0_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pic>
        <p:nvPicPr>
          <p:cNvPr id="472" name="Google Shape;472;g3302ad50468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06c2483105_0_44"/>
          <p:cNvSpPr txBox="1"/>
          <p:nvPr/>
        </p:nvSpPr>
        <p:spPr>
          <a:xfrm>
            <a:off x="2057400" y="1676400"/>
            <a:ext cx="8534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g206c2483105_0_44"/>
          <p:cNvSpPr txBox="1"/>
          <p:nvPr/>
        </p:nvSpPr>
        <p:spPr>
          <a:xfrm>
            <a:off x="235491" y="2578525"/>
            <a:ext cx="11956500" cy="27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Board/City Council -April/May</a:t>
            </a: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Board -May/June        </a:t>
            </a:r>
            <a:endParaRPr sz="4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-539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206c2483105_0_44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Budget Process Overview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g206c2483105_0_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"/>
          <p:cNvSpPr txBox="1"/>
          <p:nvPr/>
        </p:nvSpPr>
        <p:spPr>
          <a:xfrm>
            <a:off x="2057400" y="1676400"/>
            <a:ext cx="909828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804672" y="1934650"/>
            <a:ext cx="10430356" cy="3431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39825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Safety of Students and Staff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39825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39825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Growth and Literacy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39825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39825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Raises/Pay </a:t>
            </a: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1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sz="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-539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Common Themes from STAKEHOLDER INPUT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pic>
        <p:nvPicPr>
          <p:cNvPr id="131" name="Google Shape;13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/>
          <p:cNvSpPr txBox="1"/>
          <p:nvPr/>
        </p:nvSpPr>
        <p:spPr>
          <a:xfrm>
            <a:off x="844200" y="1620100"/>
            <a:ext cx="11197800" cy="877200"/>
          </a:xfrm>
          <a:prstGeom prst="rect">
            <a:avLst/>
          </a:prstGeom>
          <a:solidFill>
            <a:srgbClr val="49442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3975" marR="0" lvl="3" indent="1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600" b="1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STUDENT ACHIEVEMENT: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975" marR="0" lvl="3" indent="1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1500" b="1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500" b="1" i="0" u="none" strike="noStrike" cap="none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6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STRATEGIC PLAN 2028</a:t>
            </a:r>
            <a:endParaRPr sz="2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pic>
        <p:nvPicPr>
          <p:cNvPr id="140" name="Google Shape;14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cxnSp>
        <p:nvCxnSpPr>
          <p:cNvPr id="141" name="Google Shape;141;p2"/>
          <p:cNvCxnSpPr/>
          <p:nvPr/>
        </p:nvCxnSpPr>
        <p:spPr>
          <a:xfrm>
            <a:off x="1089610" y="2359152"/>
            <a:ext cx="10066070" cy="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</p:cxnSp>
      <p:graphicFrame>
        <p:nvGraphicFramePr>
          <p:cNvPr id="142" name="Google Shape;142;p2"/>
          <p:cNvGraphicFramePr/>
          <p:nvPr/>
        </p:nvGraphicFramePr>
        <p:xfrm>
          <a:off x="844208" y="2607336"/>
          <a:ext cx="11122350" cy="3749090"/>
        </p:xfrm>
        <a:graphic>
          <a:graphicData uri="http://schemas.openxmlformats.org/drawingml/2006/table">
            <a:tbl>
              <a:tblPr firstRow="1" bandRow="1">
                <a:noFill/>
                <a:tableStyleId>{BBEA5535-F545-4353-B6FF-DEC0FFD9731D}</a:tableStyleId>
              </a:tblPr>
              <a:tblGrid>
                <a:gridCol w="574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3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English Language Learner Teachers (3)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Academic Coach - KFMS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Reading Specialist –FBES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VA Literacy Act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Dual Enrollment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Saturday Academy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Summer School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Regional Tuition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In-person Tutoring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Literacy/Math Software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"/>
          <p:cNvSpPr txBox="1"/>
          <p:nvPr/>
        </p:nvSpPr>
        <p:spPr>
          <a:xfrm>
            <a:off x="804672" y="1534165"/>
            <a:ext cx="11161876" cy="877123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3975" marR="0" lvl="3" indent="1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600" b="1" i="0" u="none" strike="noStrike" cap="none">
                <a:solidFill>
                  <a:srgbClr val="0060A8"/>
                </a:solidFill>
                <a:latin typeface="Calibri"/>
                <a:ea typeface="Calibri"/>
                <a:cs typeface="Calibri"/>
                <a:sym typeface="Calibri"/>
              </a:rPr>
              <a:t>CLIMATE</a:t>
            </a:r>
            <a:r>
              <a:rPr lang="en-US" sz="3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&amp;</a:t>
            </a:r>
            <a:r>
              <a:rPr lang="en-US" sz="3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CULTURE: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975" marR="0" lvl="3" indent="1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15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5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6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STRATEGIC PLAN 2028</a:t>
            </a:r>
            <a:endParaRPr sz="2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pic>
        <p:nvPicPr>
          <p:cNvPr id="151" name="Google Shape;15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cxnSp>
        <p:nvCxnSpPr>
          <p:cNvPr id="152" name="Google Shape;152;p3"/>
          <p:cNvCxnSpPr/>
          <p:nvPr/>
        </p:nvCxnSpPr>
        <p:spPr>
          <a:xfrm>
            <a:off x="1126236" y="2130552"/>
            <a:ext cx="9939528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</p:cxnSp>
      <p:graphicFrame>
        <p:nvGraphicFramePr>
          <p:cNvPr id="153" name="Google Shape;153;p3"/>
          <p:cNvGraphicFramePr/>
          <p:nvPr/>
        </p:nvGraphicFramePr>
        <p:xfrm>
          <a:off x="914400" y="2722184"/>
          <a:ext cx="10378450" cy="3322350"/>
        </p:xfrm>
        <a:graphic>
          <a:graphicData uri="http://schemas.openxmlformats.org/drawingml/2006/table">
            <a:tbl>
              <a:tblPr firstRow="1" bandRow="1">
                <a:noFill/>
                <a:tableStyleId>{BBEA5535-F545-4353-B6FF-DEC0FFD9731D}</a:tableStyleId>
              </a:tblPr>
              <a:tblGrid>
                <a:gridCol w="56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7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Additional School Resource Officers (11)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Zero Eyes Security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Improving Transportation</a:t>
                      </a:r>
                      <a:endParaRPr sz="36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endParaRPr sz="36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Staffing Specialist -HR</a:t>
                      </a:r>
                      <a:endParaRPr sz="36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600" u="none" strike="noStrike" cap="none"/>
                        <a:t>Athletic Trainers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"/>
          <p:cNvSpPr txBox="1"/>
          <p:nvPr/>
        </p:nvSpPr>
        <p:spPr>
          <a:xfrm>
            <a:off x="1536192" y="1534165"/>
            <a:ext cx="10430356" cy="877123"/>
          </a:xfrm>
          <a:prstGeom prst="rect">
            <a:avLst/>
          </a:prstGeom>
          <a:solidFill>
            <a:srgbClr val="494429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3975" marR="0" lvl="3" indent="1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600" b="1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HUMAN &amp; FISCAL RESOURCES: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975" marR="0" lvl="3" indent="1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500" b="1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6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STRATEGIC PLAN 2028</a:t>
            </a:r>
            <a:endParaRPr sz="2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pic>
        <p:nvPicPr>
          <p:cNvPr id="162" name="Google Shape;16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cxnSp>
        <p:nvCxnSpPr>
          <p:cNvPr id="163" name="Google Shape;163;p4"/>
          <p:cNvCxnSpPr/>
          <p:nvPr/>
        </p:nvCxnSpPr>
        <p:spPr>
          <a:xfrm>
            <a:off x="1810512" y="2157984"/>
            <a:ext cx="9939528" cy="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</p:cxnSp>
      <p:sp>
        <p:nvSpPr>
          <p:cNvPr id="164" name="Google Shape;164;p4"/>
          <p:cNvSpPr txBox="1"/>
          <p:nvPr/>
        </p:nvSpPr>
        <p:spPr>
          <a:xfrm>
            <a:off x="1508760" y="2646220"/>
            <a:ext cx="10430400" cy="3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RAISES 3%-3.5% </a:t>
            </a:r>
            <a:r>
              <a:rPr lang="en-US"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Starting TEACHER’S SALARY                           </a:t>
            </a:r>
            <a:r>
              <a:rPr lang="en-US" sz="4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$56,975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 Note: staff/admin/bus drivers and teachers at the top of the scale receive a COLA increase)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Increased costs of operations –INFLATIONARY increases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Increased budget for Attorney services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2dc336c0c7_2_9"/>
          <p:cNvSpPr txBox="1"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70FB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6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History of Teacher Raises</a:t>
            </a:r>
            <a:endParaRPr sz="2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32dc336c0c7_2_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pic>
        <p:nvPicPr>
          <p:cNvPr id="172" name="Google Shape;172;g32dc336c0c7_2_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" cy="137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graphicFrame>
        <p:nvGraphicFramePr>
          <p:cNvPr id="173" name="Google Shape;173;g32dc336c0c7_2_9"/>
          <p:cNvGraphicFramePr/>
          <p:nvPr/>
        </p:nvGraphicFramePr>
        <p:xfrm>
          <a:off x="1415625" y="1609400"/>
          <a:ext cx="10287000" cy="4267050"/>
        </p:xfrm>
        <a:graphic>
          <a:graphicData uri="http://schemas.openxmlformats.org/drawingml/2006/table">
            <a:tbl>
              <a:tblPr>
                <a:noFill/>
                <a:tableStyleId>{F22AE4F1-97FC-4408-8D0B-00681046633F}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5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2021-2022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$46,350 to $77,641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2022-2023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$49,316 to $82,610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2023-2024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$53,000 to $85,706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2024-2025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$55,141 to $90,122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Proposed 2025-2026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400"/>
                        <a:buFont typeface="Arial"/>
                        <a:buNone/>
                      </a:pPr>
                      <a:r>
                        <a:rPr lang="en-US" sz="4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$56,975 to $91,248</a:t>
                      </a:r>
                      <a:endParaRPr sz="4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4" name="Google Shape;174;g32dc336c0c7_2_9"/>
          <p:cNvSpPr txBox="1"/>
          <p:nvPr/>
        </p:nvSpPr>
        <p:spPr>
          <a:xfrm>
            <a:off x="3172800" y="6079575"/>
            <a:ext cx="5862900" cy="5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23% over 5 years</a:t>
            </a:r>
            <a:endParaRPr sz="36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1369</Words>
  <Application>Microsoft Office PowerPoint</Application>
  <PresentationFormat>Widescreen</PresentationFormat>
  <Paragraphs>415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Noto Sans Symbols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Suffolk Public Schools</dc:creator>
  <cp:lastModifiedBy>Wendy Forsman</cp:lastModifiedBy>
  <cp:revision>3</cp:revision>
  <dcterms:created xsi:type="dcterms:W3CDTF">2012-01-04T16:35:45Z</dcterms:created>
  <dcterms:modified xsi:type="dcterms:W3CDTF">2025-02-27T20:16:11Z</dcterms:modified>
</cp:coreProperties>
</file>